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3383075C-4DAE-4CFD-AD89-576E1FBFDCFF}" type="datetimeFigureOut">
              <a:rPr lang="fa-IR" smtClean="0"/>
              <a:t>09/23/1442</a:t>
            </a:fld>
            <a:endParaRPr lang="fa-IR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6FF2098B-D16E-472D-AFFE-3964FBCAECF1}" type="slidenum">
              <a:rPr lang="fa-IR" smtClean="0"/>
              <a:t>‹#›</a:t>
            </a:fld>
            <a:endParaRPr lang="fa-IR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3075C-4DAE-4CFD-AD89-576E1FBFDCFF}" type="datetimeFigureOut">
              <a:rPr lang="fa-IR" smtClean="0"/>
              <a:t>09/23/1442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2098B-D16E-472D-AFFE-3964FBCAECF1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3075C-4DAE-4CFD-AD89-576E1FBFDCFF}" type="datetimeFigureOut">
              <a:rPr lang="fa-IR" smtClean="0"/>
              <a:t>09/23/1442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2098B-D16E-472D-AFFE-3964FBCAECF1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3075C-4DAE-4CFD-AD89-576E1FBFDCFF}" type="datetimeFigureOut">
              <a:rPr lang="fa-IR" smtClean="0"/>
              <a:t>09/23/1442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2098B-D16E-472D-AFFE-3964FBCAECF1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3075C-4DAE-4CFD-AD89-576E1FBFDCFF}" type="datetimeFigureOut">
              <a:rPr lang="fa-IR" smtClean="0"/>
              <a:t>09/23/1442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2098B-D16E-472D-AFFE-3964FBCAECF1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3075C-4DAE-4CFD-AD89-576E1FBFDCFF}" type="datetimeFigureOut">
              <a:rPr lang="fa-IR" smtClean="0"/>
              <a:t>09/23/1442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2098B-D16E-472D-AFFE-3964FBCAECF1}" type="slidenum">
              <a:rPr lang="fa-IR" smtClean="0"/>
              <a:t>‹#›</a:t>
            </a:fld>
            <a:endParaRPr lang="fa-I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3075C-4DAE-4CFD-AD89-576E1FBFDCFF}" type="datetimeFigureOut">
              <a:rPr lang="fa-IR" smtClean="0"/>
              <a:t>09/23/1442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2098B-D16E-472D-AFFE-3964FBCAECF1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3075C-4DAE-4CFD-AD89-576E1FBFDCFF}" type="datetimeFigureOut">
              <a:rPr lang="fa-IR" smtClean="0"/>
              <a:t>09/23/1442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2098B-D16E-472D-AFFE-3964FBCAECF1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3075C-4DAE-4CFD-AD89-576E1FBFDCFF}" type="datetimeFigureOut">
              <a:rPr lang="fa-IR" smtClean="0"/>
              <a:t>09/23/1442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2098B-D16E-472D-AFFE-3964FBCAECF1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3075C-4DAE-4CFD-AD89-576E1FBFDCFF}" type="datetimeFigureOut">
              <a:rPr lang="fa-IR" smtClean="0"/>
              <a:t>09/23/1442</a:t>
            </a:fld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2098B-D16E-472D-AFFE-3964FBCAECF1}" type="slidenum">
              <a:rPr lang="fa-IR" smtClean="0"/>
              <a:t>‹#›</a:t>
            </a:fld>
            <a:endParaRPr lang="fa-IR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3075C-4DAE-4CFD-AD89-576E1FBFDCFF}" type="datetimeFigureOut">
              <a:rPr lang="fa-IR" smtClean="0"/>
              <a:t>09/23/1442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2098B-D16E-472D-AFFE-3964FBCAECF1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3383075C-4DAE-4CFD-AD89-576E1FBFDCFF}" type="datetimeFigureOut">
              <a:rPr lang="fa-IR" smtClean="0"/>
              <a:t>09/23/1442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6FF2098B-D16E-472D-AFFE-3964FBCAECF1}" type="slidenum">
              <a:rPr lang="fa-IR" smtClean="0"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1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27432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فصل 11 و 12</a:t>
            </a:r>
            <a:r>
              <a:rPr lang="fa-IR" smtClean="0"/>
              <a:t/>
            </a:r>
            <a:br>
              <a:rPr lang="fa-IR" smtClean="0"/>
            </a:br>
            <a:r>
              <a:rPr lang="fa-IR" smtClean="0"/>
              <a:t>هیجان و هوش</a:t>
            </a: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712155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هوش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منحنی </a:t>
            </a:r>
            <a:r>
              <a:rPr lang="fa-IR" dirty="0" err="1" smtClean="0"/>
              <a:t>زنگوله</a:t>
            </a:r>
            <a:r>
              <a:rPr lang="fa-IR" dirty="0" smtClean="0"/>
              <a:t> ای شکل:</a:t>
            </a:r>
          </a:p>
          <a:p>
            <a:pPr marL="68580" indent="0">
              <a:buNone/>
            </a:pPr>
            <a:endParaRPr lang="fa-IR" dirty="0"/>
          </a:p>
          <a:p>
            <a:pPr marL="68580" indent="0">
              <a:buNone/>
            </a:pPr>
            <a:endParaRPr lang="fa-IR" dirty="0" smtClean="0"/>
          </a:p>
          <a:p>
            <a:pPr marL="68580" indent="0" algn="ctr">
              <a:buNone/>
            </a:pPr>
            <a:endParaRPr lang="fa-I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852936"/>
            <a:ext cx="5400600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15125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هوش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تست هوش </a:t>
            </a:r>
            <a:r>
              <a:rPr lang="fa-IR" dirty="0" err="1" smtClean="0"/>
              <a:t>وکسلر</a:t>
            </a:r>
            <a:endParaRPr lang="fa-IR" dirty="0" smtClean="0"/>
          </a:p>
          <a:p>
            <a:pPr marL="68580" indent="0">
              <a:buNone/>
            </a:pPr>
            <a:r>
              <a:rPr lang="fa-IR" dirty="0"/>
              <a:t> </a:t>
            </a:r>
            <a:endParaRPr lang="fa-IR" dirty="0" smtClean="0"/>
          </a:p>
          <a:p>
            <a:pPr>
              <a:buFontTx/>
              <a:buChar char="-"/>
            </a:pPr>
            <a:r>
              <a:rPr lang="fa-IR" dirty="0" smtClean="0"/>
              <a:t>تست هوش بزرگسالان</a:t>
            </a:r>
          </a:p>
          <a:p>
            <a:pPr>
              <a:buFontTx/>
              <a:buChar char="-"/>
            </a:pPr>
            <a:endParaRPr lang="fa-IR" dirty="0"/>
          </a:p>
          <a:p>
            <a:pPr>
              <a:buFontTx/>
              <a:buChar char="-"/>
            </a:pPr>
            <a:r>
              <a:rPr lang="fa-IR" dirty="0" smtClean="0"/>
              <a:t>تست هوش کودکان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3726948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هوش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هوش عملی:</a:t>
            </a:r>
          </a:p>
          <a:p>
            <a:pPr>
              <a:buFontTx/>
              <a:buChar char="-"/>
            </a:pPr>
            <a:r>
              <a:rPr lang="fa-IR" dirty="0" smtClean="0"/>
              <a:t>نماد ارقام</a:t>
            </a:r>
          </a:p>
          <a:p>
            <a:pPr>
              <a:buFontTx/>
              <a:buChar char="-"/>
            </a:pPr>
            <a:r>
              <a:rPr lang="fa-IR" dirty="0" smtClean="0"/>
              <a:t>تکمیل تصاویر</a:t>
            </a:r>
          </a:p>
          <a:p>
            <a:pPr>
              <a:buFontTx/>
              <a:buChar char="-"/>
            </a:pPr>
            <a:r>
              <a:rPr lang="fa-IR" dirty="0" smtClean="0"/>
              <a:t>طراحی با </a:t>
            </a:r>
            <a:r>
              <a:rPr lang="fa-IR" dirty="0" err="1" smtClean="0"/>
              <a:t>مکعب</a:t>
            </a:r>
            <a:endParaRPr lang="fa-IR" dirty="0" smtClean="0"/>
          </a:p>
          <a:p>
            <a:pPr>
              <a:buFontTx/>
              <a:buChar char="-"/>
            </a:pPr>
            <a:r>
              <a:rPr lang="fa-IR" dirty="0" smtClean="0"/>
              <a:t>استدلال</a:t>
            </a:r>
          </a:p>
          <a:p>
            <a:pPr>
              <a:buFontTx/>
              <a:buChar char="-"/>
            </a:pPr>
            <a:r>
              <a:rPr lang="fa-IR" dirty="0" smtClean="0"/>
              <a:t>الحاق قطعات</a:t>
            </a:r>
          </a:p>
          <a:p>
            <a:pPr>
              <a:buFontTx/>
              <a:buChar char="-"/>
            </a:pPr>
            <a:r>
              <a:rPr lang="fa-IR" dirty="0" smtClean="0"/>
              <a:t>نماد چوبی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882254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هوش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a-IR" dirty="0" smtClean="0"/>
              <a:t>هوش کلامی:</a:t>
            </a:r>
          </a:p>
          <a:p>
            <a:pPr>
              <a:buFontTx/>
              <a:buChar char="-"/>
            </a:pPr>
            <a:r>
              <a:rPr lang="fa-IR" dirty="0" smtClean="0"/>
              <a:t>اطلاعات</a:t>
            </a:r>
          </a:p>
          <a:p>
            <a:pPr>
              <a:buFontTx/>
              <a:buChar char="-"/>
            </a:pPr>
            <a:r>
              <a:rPr lang="fa-IR" dirty="0" smtClean="0"/>
              <a:t>فهم مطلب</a:t>
            </a:r>
          </a:p>
          <a:p>
            <a:pPr>
              <a:buFontTx/>
              <a:buChar char="-"/>
            </a:pPr>
            <a:r>
              <a:rPr lang="fa-IR" dirty="0" smtClean="0"/>
              <a:t>ریاضی</a:t>
            </a:r>
          </a:p>
          <a:p>
            <a:pPr>
              <a:buFontTx/>
              <a:buChar char="-"/>
            </a:pPr>
            <a:r>
              <a:rPr lang="fa-IR" dirty="0" smtClean="0"/>
              <a:t>شباهت ها</a:t>
            </a:r>
          </a:p>
          <a:p>
            <a:pPr>
              <a:buFontTx/>
              <a:buChar char="-"/>
            </a:pPr>
            <a:r>
              <a:rPr lang="fa-IR" dirty="0" smtClean="0"/>
              <a:t>فراخنای ارقام</a:t>
            </a:r>
          </a:p>
          <a:p>
            <a:pPr>
              <a:buFontTx/>
              <a:buChar char="-"/>
            </a:pPr>
            <a:r>
              <a:rPr lang="fa-IR" dirty="0" smtClean="0"/>
              <a:t>واژگان</a:t>
            </a:r>
          </a:p>
          <a:p>
            <a:pPr>
              <a:buFontTx/>
              <a:buChar char="-"/>
            </a:pPr>
            <a:r>
              <a:rPr lang="fa-IR" smtClean="0"/>
              <a:t> ترتیب </a:t>
            </a:r>
            <a:r>
              <a:rPr lang="fa-IR" dirty="0" smtClean="0"/>
              <a:t>ارقام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1763631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هیجان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انواع نظریه های ارزیابی</a:t>
            </a:r>
          </a:p>
          <a:p>
            <a:endParaRPr lang="fa-IR" dirty="0"/>
          </a:p>
          <a:p>
            <a:pPr>
              <a:buFontTx/>
              <a:buChar char="-"/>
            </a:pPr>
            <a:r>
              <a:rPr lang="fa-IR" dirty="0" smtClean="0"/>
              <a:t>ارزیابی از موقعیت در کل به تجربه ذهنی هیجان و </a:t>
            </a:r>
            <a:r>
              <a:rPr lang="fa-IR" dirty="0" err="1" smtClean="0"/>
              <a:t>انگیختگی</a:t>
            </a:r>
            <a:r>
              <a:rPr lang="fa-IR" dirty="0" smtClean="0"/>
              <a:t> وابسته است.</a:t>
            </a:r>
          </a:p>
          <a:p>
            <a:pPr>
              <a:buFontTx/>
              <a:buChar char="-"/>
            </a:pPr>
            <a:r>
              <a:rPr lang="fa-IR" dirty="0" smtClean="0"/>
              <a:t>تقسیم بندی کلی نظریه ها: 1- کمینه گرا</a:t>
            </a:r>
          </a:p>
          <a:p>
            <a:pPr>
              <a:buFontTx/>
              <a:buChar char="-"/>
            </a:pPr>
            <a:r>
              <a:rPr lang="fa-IR" dirty="0"/>
              <a:t> </a:t>
            </a:r>
            <a:r>
              <a:rPr lang="fa-IR" dirty="0" smtClean="0"/>
              <a:t>                                      2- ابعادی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5858715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هیجان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fa-IR" dirty="0" smtClean="0"/>
              <a:t>نظریه های ارزیابی کمینه گرا:</a:t>
            </a:r>
          </a:p>
          <a:p>
            <a:pPr algn="just">
              <a:buFontTx/>
              <a:buChar char="-"/>
            </a:pPr>
            <a:r>
              <a:rPr lang="fa-IR" dirty="0" smtClean="0"/>
              <a:t>توسط </a:t>
            </a:r>
            <a:r>
              <a:rPr lang="fa-IR" dirty="0" err="1" smtClean="0"/>
              <a:t>لازاروس</a:t>
            </a:r>
            <a:endParaRPr lang="fa-IR" dirty="0" smtClean="0"/>
          </a:p>
          <a:p>
            <a:pPr algn="just">
              <a:buFontTx/>
              <a:buChar char="-"/>
            </a:pPr>
            <a:r>
              <a:rPr lang="fa-IR" dirty="0" smtClean="0"/>
              <a:t>تبادلات انسانی اساسی که هیجانات خاصی را ایجاد می کنند، مایه های ارتباطی هسته ای هستند.</a:t>
            </a:r>
          </a:p>
          <a:p>
            <a:pPr algn="just">
              <a:buFontTx/>
              <a:buChar char="-"/>
            </a:pPr>
            <a:r>
              <a:rPr lang="fa-IR" dirty="0" smtClean="0"/>
              <a:t>مایه های ارتباطی هسته ای نشاندهنده یک معنی خاص است که از الگوی ویژه ارزیابی ها در مورد روابط خاص شخص با محیط حاصل می شود.</a:t>
            </a:r>
          </a:p>
          <a:p>
            <a:pPr algn="just">
              <a:buFontTx/>
              <a:buChar char="-"/>
            </a:pPr>
            <a:r>
              <a:rPr lang="fa-IR" dirty="0" smtClean="0"/>
              <a:t>به زبان ساده مایه ها در واقع همان حس اصلی پشت هیجانها هستند.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015701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هیجان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تجارب ذهنی و هیجان</a:t>
            </a:r>
          </a:p>
          <a:p>
            <a:pPr marL="68580" indent="0">
              <a:buNone/>
            </a:pPr>
            <a:endParaRPr lang="fa-IR" dirty="0"/>
          </a:p>
          <a:p>
            <a:pPr>
              <a:buFontTx/>
              <a:buChar char="-"/>
            </a:pPr>
            <a:r>
              <a:rPr lang="fa-IR" dirty="0" smtClean="0"/>
              <a:t>احساس ها توجه و یادگیری را تعدیل می کنند.</a:t>
            </a:r>
          </a:p>
          <a:p>
            <a:pPr>
              <a:buFontTx/>
              <a:buChar char="-"/>
            </a:pPr>
            <a:endParaRPr lang="fa-IR" dirty="0" smtClean="0"/>
          </a:p>
          <a:p>
            <a:pPr>
              <a:buFontTx/>
              <a:buChar char="-"/>
            </a:pPr>
            <a:r>
              <a:rPr lang="fa-IR" dirty="0" smtClean="0"/>
              <a:t>احساسها ارزیابی و قضاوت را تحت تاثیر قرار می دهند.</a:t>
            </a:r>
          </a:p>
          <a:p>
            <a:pPr>
              <a:buFontTx/>
              <a:buChar char="-"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6253413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هیجان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حرکات عضله چهره و هیجان</a:t>
            </a:r>
          </a:p>
          <a:p>
            <a:pPr marL="68580" indent="0">
              <a:buNone/>
            </a:pPr>
            <a:endParaRPr lang="fa-IR" dirty="0"/>
          </a:p>
          <a:p>
            <a:pPr>
              <a:buFontTx/>
              <a:buChar char="-"/>
            </a:pPr>
            <a:r>
              <a:rPr lang="fa-IR" dirty="0" smtClean="0"/>
              <a:t>برقراری ارتباط از راه حرکات عضلات صورت</a:t>
            </a:r>
          </a:p>
          <a:p>
            <a:pPr>
              <a:buFontTx/>
              <a:buChar char="-"/>
            </a:pPr>
            <a:endParaRPr lang="fa-IR" dirty="0"/>
          </a:p>
          <a:p>
            <a:pPr>
              <a:buFontTx/>
              <a:buChar char="-"/>
            </a:pPr>
            <a:r>
              <a:rPr lang="fa-IR" dirty="0" smtClean="0"/>
              <a:t>فرضیه </a:t>
            </a:r>
            <a:r>
              <a:rPr lang="fa-IR" dirty="0" err="1" smtClean="0"/>
              <a:t>پسخوراند</a:t>
            </a:r>
            <a:r>
              <a:rPr lang="fa-IR" dirty="0" smtClean="0"/>
              <a:t> چهره</a:t>
            </a:r>
          </a:p>
          <a:p>
            <a:pPr>
              <a:buFontTx/>
              <a:buChar char="-"/>
            </a:pPr>
            <a:endParaRPr lang="fa-IR" dirty="0"/>
          </a:p>
          <a:p>
            <a:pPr>
              <a:buFontTx/>
              <a:buChar char="-"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41504963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هیجان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>
              <a:buNone/>
            </a:pPr>
            <a:endParaRPr lang="fa-IR" dirty="0" smtClean="0"/>
          </a:p>
          <a:p>
            <a:pPr marL="68580" indent="0">
              <a:buNone/>
            </a:pPr>
            <a:endParaRPr lang="fa-IR" dirty="0"/>
          </a:p>
          <a:p>
            <a:pPr marL="68580" indent="0">
              <a:buNone/>
            </a:pPr>
            <a:endParaRPr lang="fa-IR" dirty="0" smtClean="0"/>
          </a:p>
          <a:p>
            <a:pPr marL="68580" indent="0" algn="ctr">
              <a:buNone/>
            </a:pPr>
            <a:r>
              <a:rPr lang="fa-IR" dirty="0" smtClean="0"/>
              <a:t>روانشناسی مثبت نگر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3265629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هوش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a-IR" dirty="0" smtClean="0"/>
              <a:t>تاریخچه ارزیابی توانایی های هوشی</a:t>
            </a:r>
          </a:p>
          <a:p>
            <a:pPr marL="68580" indent="0" algn="just">
              <a:buNone/>
            </a:pPr>
            <a:endParaRPr lang="fa-IR" dirty="0" smtClean="0"/>
          </a:p>
          <a:p>
            <a:pPr algn="just">
              <a:buFontTx/>
              <a:buChar char="-"/>
            </a:pPr>
            <a:r>
              <a:rPr lang="fa-IR" dirty="0" smtClean="0"/>
              <a:t>اولین تلاش ها مربوط به </a:t>
            </a:r>
            <a:r>
              <a:rPr lang="fa-IR" dirty="0" err="1" smtClean="0"/>
              <a:t>گالتون</a:t>
            </a:r>
            <a:r>
              <a:rPr lang="fa-IR" dirty="0" smtClean="0"/>
              <a:t> است.</a:t>
            </a:r>
          </a:p>
          <a:p>
            <a:pPr algn="just">
              <a:buFontTx/>
              <a:buChar char="-"/>
            </a:pPr>
            <a:endParaRPr lang="fa-IR" dirty="0" smtClean="0"/>
          </a:p>
          <a:p>
            <a:pPr algn="just">
              <a:buFontTx/>
              <a:buChar char="-"/>
            </a:pPr>
            <a:r>
              <a:rPr lang="fa-IR" dirty="0" smtClean="0"/>
              <a:t>داروین نیز معتقد بود برخی خانواده ها </a:t>
            </a:r>
            <a:r>
              <a:rPr lang="fa-IR" dirty="0" err="1" smtClean="0"/>
              <a:t>باهوشتر</a:t>
            </a:r>
            <a:r>
              <a:rPr lang="fa-IR" dirty="0" smtClean="0"/>
              <a:t> هستند. وی حتی معتقد به اصلاح نژاد و </a:t>
            </a:r>
            <a:r>
              <a:rPr lang="fa-IR" dirty="0" err="1" smtClean="0"/>
              <a:t>زادوولد</a:t>
            </a:r>
            <a:r>
              <a:rPr lang="fa-IR" dirty="0" smtClean="0"/>
              <a:t> انتخابی بود.</a:t>
            </a:r>
          </a:p>
          <a:p>
            <a:pPr algn="just">
              <a:buFontTx/>
              <a:buChar char="-"/>
            </a:pPr>
            <a:endParaRPr lang="fa-IR" dirty="0" smtClean="0"/>
          </a:p>
        </p:txBody>
      </p:sp>
    </p:spTree>
    <p:extLst>
      <p:ext uri="{BB962C8B-B14F-4D97-AF65-F5344CB8AC3E}">
        <p14:creationId xmlns:p14="http://schemas.microsoft.com/office/powerpoint/2010/main" val="21022994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هوش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fa-IR" dirty="0" smtClean="0"/>
              <a:t>تست </a:t>
            </a:r>
            <a:r>
              <a:rPr lang="fa-IR" dirty="0" err="1" smtClean="0"/>
              <a:t>استنفورد-بینه</a:t>
            </a:r>
            <a:endParaRPr lang="fa-IR" dirty="0" smtClean="0"/>
          </a:p>
          <a:p>
            <a:pPr marL="68580" indent="0">
              <a:buNone/>
            </a:pPr>
            <a:endParaRPr lang="fa-IR" dirty="0" smtClean="0"/>
          </a:p>
          <a:p>
            <a:pPr>
              <a:buFontTx/>
              <a:buChar char="-"/>
            </a:pPr>
            <a:r>
              <a:rPr lang="fa-IR" dirty="0" smtClean="0"/>
              <a:t>نخستین آزمون هوش شبیه آزمون های کنونی</a:t>
            </a:r>
          </a:p>
          <a:p>
            <a:pPr>
              <a:buFontTx/>
              <a:buChar char="-"/>
            </a:pPr>
            <a:r>
              <a:rPr lang="fa-IR" dirty="0" smtClean="0"/>
              <a:t>برای شناخت کودکانی که برای استفاده از برنامه آموزش عادی کند بودند تدوین شد.</a:t>
            </a:r>
          </a:p>
          <a:p>
            <a:pPr>
              <a:buFontTx/>
              <a:buChar char="-"/>
            </a:pPr>
            <a:r>
              <a:rPr lang="fa-IR" dirty="0" smtClean="0"/>
              <a:t>فرض بر </a:t>
            </a:r>
            <a:r>
              <a:rPr lang="fa-IR" dirty="0" err="1" smtClean="0"/>
              <a:t>تکالیفی</a:t>
            </a:r>
            <a:r>
              <a:rPr lang="fa-IR" dirty="0" smtClean="0"/>
              <a:t> بود که نیاز به استدلال و توانایی های مساله گشایی داشتند.</a:t>
            </a:r>
          </a:p>
          <a:p>
            <a:pPr>
              <a:buFontTx/>
              <a:buChar char="-"/>
            </a:pPr>
            <a:r>
              <a:rPr lang="fa-IR" dirty="0" err="1" smtClean="0"/>
              <a:t>بینه</a:t>
            </a:r>
            <a:r>
              <a:rPr lang="fa-IR" dirty="0" smtClean="0"/>
              <a:t> معتقد بود که کودک کند شبیه کودکی بهنجار است که رشد ذهنی او با کندی همراه است.</a:t>
            </a:r>
          </a:p>
          <a:p>
            <a:pPr>
              <a:buFontTx/>
              <a:buChar char="-"/>
            </a:pPr>
            <a:r>
              <a:rPr lang="fa-IR" dirty="0" smtClean="0"/>
              <a:t>آزمون جوری طراحی شده بود که رفته </a:t>
            </a:r>
            <a:r>
              <a:rPr lang="fa-IR" dirty="0" err="1" smtClean="0"/>
              <a:t>رفته</a:t>
            </a:r>
            <a:r>
              <a:rPr lang="fa-IR" dirty="0" smtClean="0"/>
              <a:t> سخت تر می شد.</a:t>
            </a:r>
          </a:p>
          <a:p>
            <a:pPr>
              <a:buFontTx/>
              <a:buChar char="-"/>
            </a:pPr>
            <a:r>
              <a:rPr lang="fa-IR" dirty="0" smtClean="0"/>
              <a:t>سن عقلی برابر بود با پاسخ به سوالات بیشتر</a:t>
            </a:r>
          </a:p>
          <a:p>
            <a:pPr>
              <a:buFontTx/>
              <a:buChar char="-"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5245359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هوش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تست </a:t>
            </a:r>
            <a:r>
              <a:rPr lang="fa-IR" dirty="0" err="1" smtClean="0"/>
              <a:t>استنفورد-بینه</a:t>
            </a:r>
            <a:endParaRPr lang="fa-IR" dirty="0" smtClean="0"/>
          </a:p>
          <a:p>
            <a:pPr>
              <a:buFontTx/>
              <a:buChar char="-"/>
            </a:pPr>
            <a:r>
              <a:rPr lang="fa-IR" dirty="0" err="1" smtClean="0"/>
              <a:t>ترمن</a:t>
            </a:r>
            <a:r>
              <a:rPr lang="fa-IR" dirty="0" smtClean="0"/>
              <a:t> این تست را بر روی کودکان </a:t>
            </a:r>
            <a:r>
              <a:rPr lang="fa-IR" dirty="0" err="1" smtClean="0"/>
              <a:t>هنجاریابی</a:t>
            </a:r>
            <a:r>
              <a:rPr lang="fa-IR" dirty="0" smtClean="0"/>
              <a:t> کرد.</a:t>
            </a:r>
          </a:p>
          <a:p>
            <a:pPr>
              <a:buFontTx/>
              <a:buChar char="-"/>
            </a:pPr>
            <a:r>
              <a:rPr lang="fa-IR" dirty="0" err="1" smtClean="0"/>
              <a:t>ترمن</a:t>
            </a:r>
            <a:r>
              <a:rPr lang="fa-IR" dirty="0" smtClean="0"/>
              <a:t> از شاخص بهره هوشی استفاده کرد.</a:t>
            </a:r>
          </a:p>
          <a:p>
            <a:pPr>
              <a:buFontTx/>
              <a:buChar char="-"/>
            </a:pPr>
            <a:r>
              <a:rPr lang="fa-IR" dirty="0" smtClean="0"/>
              <a:t>شاخص بهره هوشی به وسیله </a:t>
            </a:r>
            <a:r>
              <a:rPr lang="fa-IR" dirty="0" err="1" smtClean="0"/>
              <a:t>استرن</a:t>
            </a:r>
            <a:r>
              <a:rPr lang="fa-IR" dirty="0" smtClean="0"/>
              <a:t> مطرح شد.</a:t>
            </a:r>
          </a:p>
          <a:p>
            <a:pPr marL="68580" indent="0" algn="ctr">
              <a:buNone/>
            </a:pPr>
            <a:endParaRPr lang="en-US" dirty="0" smtClean="0"/>
          </a:p>
          <a:p>
            <a:pPr marL="68580" indent="0" algn="ctr">
              <a:buNone/>
            </a:pPr>
            <a:r>
              <a:rPr lang="en-US" dirty="0" smtClean="0"/>
              <a:t>IQ=MA/CA*100</a:t>
            </a:r>
          </a:p>
          <a:p>
            <a:pPr marL="68580" indent="0" algn="ctr">
              <a:buNone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90564069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205</TotalTime>
  <Words>345</Words>
  <Application>Microsoft Office PowerPoint</Application>
  <PresentationFormat>On-screen Show (4:3)</PresentationFormat>
  <Paragraphs>78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Austin</vt:lpstr>
      <vt:lpstr>فصل 11 و 12 هیجان و هوش</vt:lpstr>
      <vt:lpstr>هیجان</vt:lpstr>
      <vt:lpstr>هیجان</vt:lpstr>
      <vt:lpstr>هیجان</vt:lpstr>
      <vt:lpstr>هیجان</vt:lpstr>
      <vt:lpstr>هیجان</vt:lpstr>
      <vt:lpstr>هوش</vt:lpstr>
      <vt:lpstr>هوش</vt:lpstr>
      <vt:lpstr>هوش</vt:lpstr>
      <vt:lpstr>هوش</vt:lpstr>
      <vt:lpstr>هوش</vt:lpstr>
      <vt:lpstr>هوش</vt:lpstr>
      <vt:lpstr>هوش</vt:lpstr>
    </vt:vector>
  </TitlesOfParts>
  <Company>MRT www.Win2Farsi.com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فصل 11 هیجان</dc:title>
  <dc:creator>MRT Pack 30 DVDs</dc:creator>
  <cp:lastModifiedBy>MRT Pack 30 DVDs</cp:lastModifiedBy>
  <cp:revision>13</cp:revision>
  <dcterms:created xsi:type="dcterms:W3CDTF">2021-04-30T16:51:03Z</dcterms:created>
  <dcterms:modified xsi:type="dcterms:W3CDTF">2021-05-03T20:36:53Z</dcterms:modified>
</cp:coreProperties>
</file>